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38"/>
  </p:notesMasterIdLst>
  <p:handoutMasterIdLst>
    <p:handoutMasterId r:id="rId39"/>
  </p:handoutMasterIdLst>
  <p:sldIdLst>
    <p:sldId id="256" r:id="rId5"/>
    <p:sldId id="265" r:id="rId6"/>
    <p:sldId id="262" r:id="rId7"/>
    <p:sldId id="266" r:id="rId8"/>
    <p:sldId id="285" r:id="rId9"/>
    <p:sldId id="267" r:id="rId10"/>
    <p:sldId id="269" r:id="rId11"/>
    <p:sldId id="286" r:id="rId12"/>
    <p:sldId id="287" r:id="rId13"/>
    <p:sldId id="268" r:id="rId14"/>
    <p:sldId id="263" r:id="rId15"/>
    <p:sldId id="271" r:id="rId16"/>
    <p:sldId id="272" r:id="rId17"/>
    <p:sldId id="274" r:id="rId18"/>
    <p:sldId id="277" r:id="rId19"/>
    <p:sldId id="273" r:id="rId20"/>
    <p:sldId id="284" r:id="rId21"/>
    <p:sldId id="278" r:id="rId22"/>
    <p:sldId id="288" r:id="rId23"/>
    <p:sldId id="283" r:id="rId24"/>
    <p:sldId id="282" r:id="rId25"/>
    <p:sldId id="289" r:id="rId26"/>
    <p:sldId id="290" r:id="rId27"/>
    <p:sldId id="291" r:id="rId28"/>
    <p:sldId id="294" r:id="rId29"/>
    <p:sldId id="292" r:id="rId30"/>
    <p:sldId id="293" r:id="rId31"/>
    <p:sldId id="295" r:id="rId32"/>
    <p:sldId id="258" r:id="rId33"/>
    <p:sldId id="296" r:id="rId34"/>
    <p:sldId id="280" r:id="rId35"/>
    <p:sldId id="270" r:id="rId36"/>
    <p:sldId id="26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48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55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file:///E:\Downloads\WhatsApp%20Video%202025-05-03%20at%2004.52.22_9b5eb65d.mp4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5.16121" TargetMode="External"/><Relationship Id="rId3" Type="http://schemas.openxmlformats.org/officeDocument/2006/relationships/hyperlink" Target="https://doi.org/10.1007/978-981-10-4086-3_39" TargetMode="External"/><Relationship Id="rId7" Type="http://schemas.openxmlformats.org/officeDocument/2006/relationships/hyperlink" Target="https://arxiv.org/abs/2203.11279" TargetMode="External"/><Relationship Id="rId2" Type="http://schemas.openxmlformats.org/officeDocument/2006/relationships/hyperlink" Target="https://www.academia.edu/2596257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ructables.com/Recording-EEG-From-Visual-Cortex-Using-BioAmp-EXG-/" TargetMode="External"/><Relationship Id="rId5" Type="http://schemas.openxmlformats.org/officeDocument/2006/relationships/hyperlink" Target="https://doi.org/10.1051/matecconf/20167504003" TargetMode="External"/><Relationship Id="rId4" Type="http://schemas.openxmlformats.org/officeDocument/2006/relationships/hyperlink" Target="https://ieeexplore.ieee.org/document/1035145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o.jp/academy/research-aims-and-objective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DA1A2F-55C8-6526-0AB7-1441493043C2}"/>
              </a:ext>
            </a:extLst>
          </p:cNvPr>
          <p:cNvSpPr/>
          <p:nvPr/>
        </p:nvSpPr>
        <p:spPr>
          <a:xfrm>
            <a:off x="1039091" y="519545"/>
            <a:ext cx="10401300" cy="1298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FRONTAL EEG BASED EMOTION RECOGNITION USING A 3-ELECTRODE SYSTEM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2ED0E-AA38-E3C9-EF11-8C8DF02FB7DB}"/>
              </a:ext>
            </a:extLst>
          </p:cNvPr>
          <p:cNvSpPr txBox="1"/>
          <p:nvPr/>
        </p:nvSpPr>
        <p:spPr>
          <a:xfrm>
            <a:off x="1288472" y="4242491"/>
            <a:ext cx="271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</a:rPr>
              <a:t>GROUP 4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C1BCA-6F4D-C3EF-F3CF-714376FC347B}"/>
              </a:ext>
            </a:extLst>
          </p:cNvPr>
          <p:cNvSpPr txBox="1"/>
          <p:nvPr/>
        </p:nvSpPr>
        <p:spPr>
          <a:xfrm>
            <a:off x="1288472" y="4627275"/>
            <a:ext cx="2975263" cy="1884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Anusree Pradeep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Archana Radh J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Arunima Sudheer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Sandhya 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DA0A7-93F3-3BCE-4350-2A9F8D958E78}"/>
              </a:ext>
            </a:extLst>
          </p:cNvPr>
          <p:cNvSpPr txBox="1"/>
          <p:nvPr/>
        </p:nvSpPr>
        <p:spPr>
          <a:xfrm>
            <a:off x="9154390" y="5198548"/>
            <a:ext cx="2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</a:rPr>
              <a:t>GUIDED BY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E0F94-26EE-8212-59AC-2F97A9618114}"/>
              </a:ext>
            </a:extLst>
          </p:cNvPr>
          <p:cNvSpPr txBox="1"/>
          <p:nvPr/>
        </p:nvSpPr>
        <p:spPr>
          <a:xfrm>
            <a:off x="9008917" y="5758330"/>
            <a:ext cx="23795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100" dirty="0">
                <a:solidFill>
                  <a:schemeClr val="bg1"/>
                </a:solidFill>
              </a:rPr>
              <a:t>Prof. Anu Assis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D1E3C-25DC-7FB7-CFFB-C720BBA85462}"/>
              </a:ext>
            </a:extLst>
          </p:cNvPr>
          <p:cNvSpPr txBox="1"/>
          <p:nvPr/>
        </p:nvSpPr>
        <p:spPr>
          <a:xfrm>
            <a:off x="685800" y="3687830"/>
            <a:ext cx="2261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Presented by,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EDEE-4CCE-2394-5A80-85625170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03" y="5428551"/>
            <a:ext cx="11067017" cy="689514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METHODOLOGY &amp;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B50C0D-FE52-7B03-E7AA-5050E0D80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890" y="1400320"/>
            <a:ext cx="11187029" cy="3265198"/>
          </a:xfrm>
        </p:spPr>
      </p:pic>
    </p:spTree>
    <p:extLst>
      <p:ext uri="{BB962C8B-B14F-4D97-AF65-F5344CB8AC3E}">
        <p14:creationId xmlns:p14="http://schemas.microsoft.com/office/powerpoint/2010/main" val="279723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8F96-C6BC-BAC3-BC6E-E320219A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73353"/>
          </a:xfrm>
        </p:spPr>
        <p:txBody>
          <a:bodyPr/>
          <a:lstStyle/>
          <a:p>
            <a:pPr algn="ctr"/>
            <a:r>
              <a:rPr lang="en-IN" dirty="0"/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1BACE-4F6C-B431-4963-8F35D0024173}"/>
              </a:ext>
            </a:extLst>
          </p:cNvPr>
          <p:cNvSpPr txBox="1"/>
          <p:nvPr/>
        </p:nvSpPr>
        <p:spPr>
          <a:xfrm>
            <a:off x="436418" y="2171700"/>
            <a:ext cx="1126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BLOCK DIAGRAM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7499B-8DBC-3D65-91C7-6AA3DB2C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91" y="2541032"/>
            <a:ext cx="7959436" cy="396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1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081D2F-ACA3-9341-63C0-D3741DECDCD9}"/>
              </a:ext>
            </a:extLst>
          </p:cNvPr>
          <p:cNvSpPr txBox="1"/>
          <p:nvPr/>
        </p:nvSpPr>
        <p:spPr>
          <a:xfrm>
            <a:off x="633845" y="883227"/>
            <a:ext cx="4862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HARDWARE COMPONENTS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D8E6C-519A-64B7-5127-665FE5531C12}"/>
              </a:ext>
            </a:extLst>
          </p:cNvPr>
          <p:cNvSpPr txBox="1"/>
          <p:nvPr/>
        </p:nvSpPr>
        <p:spPr>
          <a:xfrm>
            <a:off x="758537" y="1283337"/>
            <a:ext cx="5039591" cy="280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Three electrodes (fp1/fp2, T7/T8 as reference,A1/A2 as ground).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 err="1"/>
              <a:t>BioAmp</a:t>
            </a:r>
            <a:r>
              <a:rPr lang="en-IN" sz="2000" dirty="0"/>
              <a:t> EXG Pill (3-electrode EEG).    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 Arduino UNO (signal acquisition). 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Conductive gel will be used to reduce skin-electrode.</a:t>
            </a:r>
            <a:r>
              <a:rPr lang="en-IN" sz="2000" dirty="0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A67C9-3AB0-3314-008E-199A34661269}"/>
              </a:ext>
            </a:extLst>
          </p:cNvPr>
          <p:cNvSpPr txBox="1"/>
          <p:nvPr/>
        </p:nvSpPr>
        <p:spPr>
          <a:xfrm>
            <a:off x="633845" y="4190322"/>
            <a:ext cx="3761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SOFTWARE</a:t>
            </a:r>
            <a:r>
              <a:rPr lang="en-IN" dirty="0"/>
              <a:t>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0A719D-72B0-2B38-8CE1-F34B1F15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28" y="1283337"/>
            <a:ext cx="6057900" cy="4504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A0B1BE-4115-2497-1A36-1340B2C5145F}"/>
              </a:ext>
            </a:extLst>
          </p:cNvPr>
          <p:cNvSpPr txBox="1"/>
          <p:nvPr/>
        </p:nvSpPr>
        <p:spPr>
          <a:xfrm>
            <a:off x="758537" y="4590432"/>
            <a:ext cx="6161808" cy="1884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Spike Recorder: Capture EEG signals in .wav format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 Arduino IDE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 Python &amp; Libraries (e.g., NumPy, Pandas, </a:t>
            </a:r>
            <a:r>
              <a:rPr lang="en-IN" sz="2000" dirty="0" err="1"/>
              <a:t>Scipy</a:t>
            </a:r>
            <a:r>
              <a:rPr lang="en-IN" sz="2000" dirty="0"/>
              <a:t>, </a:t>
            </a:r>
            <a:r>
              <a:rPr lang="en-IN" sz="2000" dirty="0" err="1"/>
              <a:t>joblib</a:t>
            </a:r>
            <a:r>
              <a:rPr lang="en-IN" sz="2000" dirty="0"/>
              <a:t>, </a:t>
            </a:r>
            <a:r>
              <a:rPr lang="en-IN" sz="2000" dirty="0" err="1"/>
              <a:t>sklearn</a:t>
            </a:r>
            <a:r>
              <a:rPr lang="en-IN" sz="2000" dirty="0"/>
              <a:t>, </a:t>
            </a:r>
            <a:r>
              <a:rPr lang="en-IN" sz="2000" dirty="0" err="1"/>
              <a:t>cborn</a:t>
            </a:r>
            <a:r>
              <a:rPr lang="en-IN" sz="2000" dirty="0"/>
              <a:t>, </a:t>
            </a:r>
            <a:r>
              <a:rPr lang="en-IN" sz="2000" dirty="0" err="1"/>
              <a:t>os</a:t>
            </a:r>
            <a:r>
              <a:rPr lang="en-IN" sz="2000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CDAAF-220B-B41D-9E62-D4A2FA103E43}"/>
              </a:ext>
            </a:extLst>
          </p:cNvPr>
          <p:cNvSpPr/>
          <p:nvPr/>
        </p:nvSpPr>
        <p:spPr>
          <a:xfrm>
            <a:off x="10744199" y="4390377"/>
            <a:ext cx="945573" cy="597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90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8800EA-DCDF-A421-4CFF-DDE177949FE2}"/>
              </a:ext>
            </a:extLst>
          </p:cNvPr>
          <p:cNvGrpSpPr/>
          <p:nvPr/>
        </p:nvGrpSpPr>
        <p:grpSpPr>
          <a:xfrm>
            <a:off x="602673" y="924791"/>
            <a:ext cx="10600534" cy="4754575"/>
            <a:chOff x="602673" y="924791"/>
            <a:chExt cx="10600534" cy="47545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D65FF4-6999-C87B-0A05-FB59BFF188BD}"/>
                </a:ext>
              </a:extLst>
            </p:cNvPr>
            <p:cNvSpPr txBox="1"/>
            <p:nvPr/>
          </p:nvSpPr>
          <p:spPr>
            <a:xfrm>
              <a:off x="602673" y="924791"/>
              <a:ext cx="6338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EEG SIGNAL CHARACTERISTICS: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8EA9CC-B313-3690-020D-668428F4A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806" y="1650291"/>
              <a:ext cx="10058401" cy="40290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1A1008-CD26-72CD-D6FE-162517F3C14F}"/>
                </a:ext>
              </a:extLst>
            </p:cNvPr>
            <p:cNvSpPr txBox="1"/>
            <p:nvPr/>
          </p:nvSpPr>
          <p:spPr>
            <a:xfrm>
              <a:off x="8378689" y="4263888"/>
              <a:ext cx="1093304" cy="37768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/>
                <a:t>Sleepy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52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8ED6D-8283-6204-0E46-9186A784EB5D}"/>
              </a:ext>
            </a:extLst>
          </p:cNvPr>
          <p:cNvSpPr txBox="1"/>
          <p:nvPr/>
        </p:nvSpPr>
        <p:spPr>
          <a:xfrm>
            <a:off x="716973" y="872836"/>
            <a:ext cx="409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BIOAMP EXG PILL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77B3D-3AA2-9156-1C3E-1D723E17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35" y="1663844"/>
            <a:ext cx="6276110" cy="3530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884DD2-E1CE-7BD9-93F9-81677926106E}"/>
              </a:ext>
            </a:extLst>
          </p:cNvPr>
          <p:cNvSpPr/>
          <p:nvPr/>
        </p:nvSpPr>
        <p:spPr>
          <a:xfrm>
            <a:off x="9975271" y="3166536"/>
            <a:ext cx="1361209" cy="675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2E04B-5DBF-DBD9-3075-026E003DCB90}"/>
              </a:ext>
            </a:extLst>
          </p:cNvPr>
          <p:cNvSpPr txBox="1"/>
          <p:nvPr/>
        </p:nvSpPr>
        <p:spPr>
          <a:xfrm>
            <a:off x="955964" y="1372038"/>
            <a:ext cx="475903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-apple-system"/>
              </a:rPr>
              <a:t>Input Voltage: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 4.5 - 40 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-apple-system"/>
              </a:rPr>
              <a:t>Input Impedance:</a:t>
            </a:r>
            <a:r>
              <a:rPr lang="en-IN" dirty="0">
                <a:solidFill>
                  <a:srgbClr val="212529"/>
                </a:solidFill>
                <a:latin typeface="-apple-system"/>
              </a:rPr>
              <a:t> 10</a:t>
            </a:r>
            <a:r>
              <a:rPr lang="en-IN" baseline="30000" dirty="0">
                <a:solidFill>
                  <a:srgbClr val="212529"/>
                </a:solidFill>
                <a:latin typeface="-apple-system"/>
              </a:rPr>
              <a:t>12 </a:t>
            </a:r>
            <a:r>
              <a:rPr lang="el-GR" b="0" i="0" dirty="0">
                <a:solidFill>
                  <a:srgbClr val="212529"/>
                </a:solidFill>
                <a:effectLst/>
                <a:latin typeface="-apple-system"/>
              </a:rPr>
              <a:t>Ω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-apple-system"/>
              </a:rPr>
              <a:t>Compatible Hardware: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 Any ADC input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-apple-system"/>
              </a:rPr>
              <a:t>Biopotentials: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 ECG, EOG, EMG, and EEG (configurable Band-Pass)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-apple-system"/>
              </a:rPr>
              <a:t>No. of channels: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 1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-apple-system"/>
              </a:rPr>
              <a:t>Electrodes: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 2 or 3 (configurable)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-apple-system"/>
              </a:rPr>
              <a:t>Wearable: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 Yes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-apple-system"/>
              </a:rPr>
              <a:t>Dimensions: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 25.4 x 10.0 mm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-apple-system"/>
              </a:rPr>
              <a:t>Designed for Use With a Carrier Board: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 Yes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-apple-system"/>
              </a:rPr>
              <a:t>Open Source: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 Hardware + Software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9044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E5D0DD-FF8D-A63B-AB77-96B4138A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53" y="3491032"/>
            <a:ext cx="5463330" cy="2994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61D9B-74CD-7497-8D40-7846541F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062" y="921399"/>
            <a:ext cx="4017817" cy="226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30732-0117-944C-2F28-09A3D39C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3554312"/>
            <a:ext cx="4235180" cy="2382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8154A-EADC-8AD5-046E-2A53DF35601B}"/>
              </a:ext>
            </a:extLst>
          </p:cNvPr>
          <p:cNvSpPr txBox="1"/>
          <p:nvPr/>
        </p:nvSpPr>
        <p:spPr>
          <a:xfrm>
            <a:off x="571500" y="800555"/>
            <a:ext cx="450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SCHEMATIC: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B489B-FEAE-2A15-2F70-DCE79C34396D}"/>
              </a:ext>
            </a:extLst>
          </p:cNvPr>
          <p:cNvSpPr txBox="1"/>
          <p:nvPr/>
        </p:nvSpPr>
        <p:spPr>
          <a:xfrm>
            <a:off x="1070264" y="1350818"/>
            <a:ext cx="4946072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25"/>
              </a:spcBef>
              <a:spcAft>
                <a:spcPts val="1500"/>
              </a:spcAft>
            </a:pPr>
            <a:r>
              <a:rPr lang="en-US" b="0" i="0" dirty="0">
                <a:solidFill>
                  <a:srgbClr val="555555"/>
                </a:solidFill>
                <a:effectLst/>
                <a:latin typeface="myriad-pro"/>
              </a:rPr>
              <a:t>Connect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myriad-pro"/>
              </a:rPr>
              <a:t>BioAmp</a:t>
            </a:r>
            <a:r>
              <a:rPr lang="en-US" b="0" i="0" dirty="0">
                <a:solidFill>
                  <a:srgbClr val="555555"/>
                </a:solidFill>
                <a:effectLst/>
                <a:latin typeface="myriad-pro"/>
              </a:rPr>
              <a:t> EXG Pill to Arduino Uno using the jumper cables as directed below:</a:t>
            </a:r>
          </a:p>
          <a:p>
            <a:pPr algn="l">
              <a:spcBef>
                <a:spcPts val="225"/>
              </a:spcBef>
              <a:spcAft>
                <a:spcPts val="1500"/>
              </a:spcAft>
            </a:pPr>
            <a:r>
              <a:rPr lang="en-US" b="0" i="0" dirty="0">
                <a:solidFill>
                  <a:srgbClr val="555555"/>
                </a:solidFill>
                <a:effectLst/>
                <a:latin typeface="myriad-pro"/>
              </a:rPr>
              <a:t>VCC to 5V</a:t>
            </a:r>
          </a:p>
          <a:p>
            <a:pPr algn="l">
              <a:spcBef>
                <a:spcPts val="225"/>
              </a:spcBef>
              <a:spcAft>
                <a:spcPts val="1500"/>
              </a:spcAft>
            </a:pPr>
            <a:r>
              <a:rPr lang="en-US" b="0" i="0" dirty="0">
                <a:solidFill>
                  <a:srgbClr val="555555"/>
                </a:solidFill>
                <a:effectLst/>
                <a:latin typeface="myriad-pro"/>
              </a:rPr>
              <a:t>GND to GND</a:t>
            </a:r>
          </a:p>
          <a:p>
            <a:pPr algn="l"/>
            <a:r>
              <a:rPr lang="en-US" b="0" i="0" dirty="0">
                <a:solidFill>
                  <a:srgbClr val="555555"/>
                </a:solidFill>
                <a:effectLst/>
                <a:latin typeface="myriad-pro"/>
              </a:rPr>
              <a:t>OUT to A0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549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5FAA89-3EEF-4D51-CA21-F13BC7172CB9}"/>
              </a:ext>
            </a:extLst>
          </p:cNvPr>
          <p:cNvSpPr txBox="1"/>
          <p:nvPr/>
        </p:nvSpPr>
        <p:spPr>
          <a:xfrm>
            <a:off x="706582" y="1115778"/>
            <a:ext cx="4741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ELECTRODE PLACEMENT &amp; SETUP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E9CF2-DE79-5CA5-936A-652302F46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3" y="1515888"/>
            <a:ext cx="4752108" cy="4193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497AF-5903-E618-2401-4925ED9D2476}"/>
              </a:ext>
            </a:extLst>
          </p:cNvPr>
          <p:cNvSpPr txBox="1"/>
          <p:nvPr/>
        </p:nvSpPr>
        <p:spPr>
          <a:xfrm>
            <a:off x="883227" y="1808018"/>
            <a:ext cx="5766956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Skin preparation and apply conductive gel.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 the </a:t>
            </a:r>
            <a:r>
              <a:rPr lang="en-US" dirty="0" err="1"/>
              <a:t>BioAmp</a:t>
            </a:r>
            <a:r>
              <a:rPr lang="en-US" dirty="0"/>
              <a:t> cable to the gel electrodes.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Peel off the plastic backing from each electrode.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Place the electrodes as follows(As per 10-20 system):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A6E3B-5D28-6127-123D-1BA0A44C3283}"/>
              </a:ext>
            </a:extLst>
          </p:cNvPr>
          <p:cNvSpPr txBox="1"/>
          <p:nvPr/>
        </p:nvSpPr>
        <p:spPr>
          <a:xfrm>
            <a:off x="1298865" y="3612423"/>
            <a:ext cx="5247408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IN+</a:t>
            </a:r>
            <a:r>
              <a:rPr lang="en-US" dirty="0"/>
              <a:t> (positive/input) → on the forehead at Fp1/Fp2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IN−</a:t>
            </a:r>
            <a:r>
              <a:rPr lang="en-US" dirty="0"/>
              <a:t> (negative/ground) → also on the forehead, slightly apart from IN+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REF</a:t>
            </a:r>
            <a:r>
              <a:rPr lang="en-US" dirty="0"/>
              <a:t> (reference) → on the bony area behind the ear, typically on the mastoid or earlobe (A1 or A2 position)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2238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8E7410-F2D8-06BD-F68D-5FA0B4545CDC}"/>
              </a:ext>
            </a:extLst>
          </p:cNvPr>
          <p:cNvSpPr txBox="1"/>
          <p:nvPr/>
        </p:nvSpPr>
        <p:spPr>
          <a:xfrm>
            <a:off x="540328" y="852053"/>
            <a:ext cx="5434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SIGNAL ACQUISITION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9FE0C-AF51-D10C-A306-C56FF6AEB604}"/>
              </a:ext>
            </a:extLst>
          </p:cNvPr>
          <p:cNvSpPr txBox="1"/>
          <p:nvPr/>
        </p:nvSpPr>
        <p:spPr>
          <a:xfrm>
            <a:off x="800099" y="1397635"/>
            <a:ext cx="63384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Subjects: 5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States Recorded: Relaxed and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Recording Protocol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Total Samples:</a:t>
            </a:r>
          </a:p>
          <a:p>
            <a:r>
              <a:rPr lang="en-US" sz="2000" dirty="0"/>
              <a:t>          5 subjects × 2 states × 3 trials = 30 recordings</a:t>
            </a:r>
          </a:p>
          <a:p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555F5-8878-F278-E82C-0353BF31B461}"/>
              </a:ext>
            </a:extLst>
          </p:cNvPr>
          <p:cNvSpPr txBox="1"/>
          <p:nvPr/>
        </p:nvSpPr>
        <p:spPr>
          <a:xfrm>
            <a:off x="1304058" y="2457823"/>
            <a:ext cx="62189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Relaxed State: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Subject asked to close eyes and remain calm with minimal body movements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3 EEG recordings of 30 seconds each were taken</a:t>
            </a:r>
          </a:p>
          <a:p>
            <a:r>
              <a:rPr lang="en-US" sz="2000" dirty="0"/>
              <a:t> For Stress State: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Mild pinch applied to induce stress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Subject kept eyes closed and minimal movement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3 EEG recordings of 30 seconds each were taken</a:t>
            </a:r>
          </a:p>
          <a:p>
            <a:endParaRPr lang="en-IN" sz="2000" dirty="0"/>
          </a:p>
        </p:txBody>
      </p:sp>
      <p:pic>
        <p:nvPicPr>
          <p:cNvPr id="6146" name="Picture 2" descr="EEG Test: Price, Purpose, Procedure, Preparation &amp; Risks [2025]">
            <a:extLst>
              <a:ext uri="{FF2B5EF4-FFF2-40B4-BE49-F238E27FC236}">
                <a16:creationId xmlns:a16="http://schemas.microsoft.com/office/drawing/2014/main" id="{A06FB4DD-152C-CF87-5A0F-599FFBE3F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" r="51033" b="16680"/>
          <a:stretch/>
        </p:blipFill>
        <p:spPr bwMode="auto">
          <a:xfrm>
            <a:off x="7523019" y="1013113"/>
            <a:ext cx="3748809" cy="483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9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6CEB6-70A8-1387-6588-5238F029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54" y="1252163"/>
            <a:ext cx="4623811" cy="3746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1EFF6-EF34-B7FB-EDDA-6BC2C9DFDA58}"/>
              </a:ext>
            </a:extLst>
          </p:cNvPr>
          <p:cNvSpPr txBox="1"/>
          <p:nvPr/>
        </p:nvSpPr>
        <p:spPr>
          <a:xfrm>
            <a:off x="8006196" y="5133109"/>
            <a:ext cx="3364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Configurations on Spike Recorder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BB9A1-5516-A030-9311-1DEE61A23858}"/>
              </a:ext>
            </a:extLst>
          </p:cNvPr>
          <p:cNvSpPr txBox="1"/>
          <p:nvPr/>
        </p:nvSpPr>
        <p:spPr>
          <a:xfrm>
            <a:off x="568036" y="1891146"/>
            <a:ext cx="63003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/>
              <a:t>Spike Recorder:  Acquires raw EEG data via Arduino’s serial port in .wav format.</a:t>
            </a:r>
          </a:p>
          <a:p>
            <a:endParaRPr lang="en-IN" sz="2000" dirty="0"/>
          </a:p>
          <a:p>
            <a:r>
              <a:rPr lang="en-IN" sz="2000" dirty="0"/>
              <a:t>Preprocessing Steps within Spike Recorder: </a:t>
            </a:r>
          </a:p>
          <a:p>
            <a:endParaRPr lang="en-IN" sz="2000" dirty="0"/>
          </a:p>
          <a:p>
            <a:r>
              <a:rPr lang="en-IN" sz="2000" dirty="0"/>
              <a:t> 1. Bandpass Filter: 5–50 Hz (removes DC drift &amp; high-frequency noise).  </a:t>
            </a:r>
          </a:p>
          <a:p>
            <a:r>
              <a:rPr lang="en-IN" sz="2000" dirty="0"/>
              <a:t> 2. Notch Filter: 50/60 Hz (eliminates powerline interference). 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37723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WhatsApp Video 2025-05-03 at 04.52.22_a5dec2d3">
            <a:hlinkClick r:id="" action="ppaction://media"/>
            <a:extLst>
              <a:ext uri="{FF2B5EF4-FFF2-40B4-BE49-F238E27FC236}">
                <a16:creationId xmlns:a16="http://schemas.microsoft.com/office/drawing/2014/main" id="{6F62E2F1-8887-B7CC-19EE-F8A8B751C9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90" y="779319"/>
            <a:ext cx="4312227" cy="49772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CA150A-A8DB-65B4-E9EB-9153E1AC9265}"/>
              </a:ext>
            </a:extLst>
          </p:cNvPr>
          <p:cNvSpPr txBox="1"/>
          <p:nvPr/>
        </p:nvSpPr>
        <p:spPr>
          <a:xfrm>
            <a:off x="5611084" y="629299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Relaxed State: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CDCBE5-47BE-9C45-DC08-C553F2013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1" y="1055131"/>
            <a:ext cx="5112328" cy="22608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BCA020-7537-E0F1-12B7-F3D703B1DAE3}"/>
              </a:ext>
            </a:extLst>
          </p:cNvPr>
          <p:cNvSpPr txBox="1"/>
          <p:nvPr/>
        </p:nvSpPr>
        <p:spPr>
          <a:xfrm>
            <a:off x="5652651" y="3429000"/>
            <a:ext cx="250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Stressed state: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3B595E1-7AFA-8586-DD24-80B1C6DB1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652" y="3798332"/>
            <a:ext cx="5112328" cy="25401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90A369-0F7F-E3D4-4AC3-74F3EDF42CB2}"/>
              </a:ext>
            </a:extLst>
          </p:cNvPr>
          <p:cNvSpPr txBox="1"/>
          <p:nvPr/>
        </p:nvSpPr>
        <p:spPr>
          <a:xfrm>
            <a:off x="2098964" y="6380018"/>
            <a:ext cx="445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7" action="ppaction://hlinkfile"/>
              </a:rPr>
              <a:t>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564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32"/>
    </mc:Choice>
    <mc:Fallback xmlns="">
      <p:transition spd="slow" advTm="2293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42867F-02EF-D4FE-F0B6-B05F9A1D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318" y="1588463"/>
            <a:ext cx="4117210" cy="36810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821B43-B373-E1AC-EF32-F544E103438F}"/>
              </a:ext>
            </a:extLst>
          </p:cNvPr>
          <p:cNvSpPr txBox="1"/>
          <p:nvPr/>
        </p:nvSpPr>
        <p:spPr>
          <a:xfrm>
            <a:off x="1963882" y="1126798"/>
            <a:ext cx="359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+mj-lt"/>
              </a:rPr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2082C-9933-4CCF-8FD7-BBADF7171931}"/>
              </a:ext>
            </a:extLst>
          </p:cNvPr>
          <p:cNvSpPr txBox="1"/>
          <p:nvPr/>
        </p:nvSpPr>
        <p:spPr>
          <a:xfrm>
            <a:off x="1444337" y="1756064"/>
            <a:ext cx="4281054" cy="586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An 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Aim &amp; Objective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Literature Review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Methodologies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Progress Update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Results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Cost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Conclusion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Future Scope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Reference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15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8797F1A-B8B0-8FD8-5A10-4B72E2ED1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183" y="819717"/>
            <a:ext cx="789171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PREPROCESSING: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wav files converted to .csv format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Segmentation done on each CSV (e.g., using fixed-length time windows)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Emotion labels assigned to each segment (as stress or relax)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Ready for feature extraction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15044-2586-A32D-1130-CE249D22878C}"/>
              </a:ext>
            </a:extLst>
          </p:cNvPr>
          <p:cNvSpPr txBox="1"/>
          <p:nvPr/>
        </p:nvSpPr>
        <p:spPr>
          <a:xfrm>
            <a:off x="924791" y="3429000"/>
            <a:ext cx="82815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2000" dirty="0"/>
              <a:t>FEATURE EXTRACTION:</a:t>
            </a:r>
          </a:p>
          <a:p>
            <a:pPr>
              <a:buNone/>
            </a:pPr>
            <a:endParaRPr lang="en-IN" sz="2000" dirty="0"/>
          </a:p>
          <a:p>
            <a:r>
              <a:rPr lang="en-IN" sz="2000" dirty="0"/>
              <a:t>Extracted Features:</a:t>
            </a:r>
          </a:p>
          <a:p>
            <a:endParaRPr lang="en-I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Statistical: Mean, Standard Deviation, Skewness, Kurtosis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Temporal: Zero Crossing Rate (ZCR), Entropy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Frequency Domain: Alpha Power, Beta Power, Alpha-Beta Power Ratio</a:t>
            </a:r>
          </a:p>
          <a:p>
            <a:pPr lvl="1"/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71799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1FA14A-D8AE-0844-D96D-0DDA7208F51C}"/>
              </a:ext>
            </a:extLst>
          </p:cNvPr>
          <p:cNvSpPr txBox="1"/>
          <p:nvPr/>
        </p:nvSpPr>
        <p:spPr>
          <a:xfrm>
            <a:off x="935183" y="1092349"/>
            <a:ext cx="5995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MODEL TRAINING AND EVALUATION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FB7E2FF-7C7F-2DCE-B09D-ED236D0A8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183" y="1838893"/>
            <a:ext cx="5363440" cy="4198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Trained Models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SVM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KNN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Naive Bayes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Decision Tree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Features fed into classifiers to distinguish between stress/relaxed states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Evaluation metrics used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Accuracy, Precision, Recall, 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39F8D-0F3F-3187-CC27-D240D67AB56E}"/>
              </a:ext>
            </a:extLst>
          </p:cNvPr>
          <p:cNvSpPr txBox="1"/>
          <p:nvPr/>
        </p:nvSpPr>
        <p:spPr>
          <a:xfrm>
            <a:off x="3349336" y="2266199"/>
            <a:ext cx="3823855" cy="21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Random Forest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Logistic 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Linear Discriminate Algorithm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Perceptron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6149" name="Picture 5" descr="Classification Algorithm in Machine Learning | tutorialforbeginner.com">
            <a:extLst>
              <a:ext uri="{FF2B5EF4-FFF2-40B4-BE49-F238E27FC236}">
                <a16:creationId xmlns:a16="http://schemas.microsoft.com/office/drawing/2014/main" id="{9D33CC47-6EC9-99F6-B570-EC7C5A6A4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0"/>
          <a:stretch/>
        </p:blipFill>
        <p:spPr bwMode="auto">
          <a:xfrm>
            <a:off x="7058024" y="1838893"/>
            <a:ext cx="4105275" cy="353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95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CA16BF-3B81-9B61-F2D3-65EE1C9DE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123028"/>
              </p:ext>
            </p:extLst>
          </p:nvPr>
        </p:nvGraphicFramePr>
        <p:xfrm>
          <a:off x="872836" y="1589809"/>
          <a:ext cx="10673325" cy="48317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34665">
                  <a:extLst>
                    <a:ext uri="{9D8B030D-6E8A-4147-A177-3AD203B41FA5}">
                      <a16:colId xmlns:a16="http://schemas.microsoft.com/office/drawing/2014/main" val="3806846579"/>
                    </a:ext>
                  </a:extLst>
                </a:gridCol>
                <a:gridCol w="2134665">
                  <a:extLst>
                    <a:ext uri="{9D8B030D-6E8A-4147-A177-3AD203B41FA5}">
                      <a16:colId xmlns:a16="http://schemas.microsoft.com/office/drawing/2014/main" val="2006362569"/>
                    </a:ext>
                  </a:extLst>
                </a:gridCol>
                <a:gridCol w="2134665">
                  <a:extLst>
                    <a:ext uri="{9D8B030D-6E8A-4147-A177-3AD203B41FA5}">
                      <a16:colId xmlns:a16="http://schemas.microsoft.com/office/drawing/2014/main" val="1504781429"/>
                    </a:ext>
                  </a:extLst>
                </a:gridCol>
                <a:gridCol w="2134665">
                  <a:extLst>
                    <a:ext uri="{9D8B030D-6E8A-4147-A177-3AD203B41FA5}">
                      <a16:colId xmlns:a16="http://schemas.microsoft.com/office/drawing/2014/main" val="51202325"/>
                    </a:ext>
                  </a:extLst>
                </a:gridCol>
                <a:gridCol w="2134665">
                  <a:extLst>
                    <a:ext uri="{9D8B030D-6E8A-4147-A177-3AD203B41FA5}">
                      <a16:colId xmlns:a16="http://schemas.microsoft.com/office/drawing/2014/main" val="2299038124"/>
                    </a:ext>
                  </a:extLst>
                </a:gridCol>
              </a:tblGrid>
              <a:tr h="535831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Model</a:t>
                      </a:r>
                      <a:endParaRPr lang="en-IN" sz="1800" dirty="0"/>
                    </a:p>
                  </a:txBody>
                  <a:tcPr marL="90365" marR="90365" marT="45183" marB="4518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Accuracy (%)</a:t>
                      </a:r>
                      <a:endParaRPr lang="en-IN" sz="1800" dirty="0"/>
                    </a:p>
                  </a:txBody>
                  <a:tcPr marL="90365" marR="90365" marT="45183" marB="4518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Precision (%)</a:t>
                      </a:r>
                      <a:endParaRPr lang="en-IN" sz="1800" dirty="0"/>
                    </a:p>
                  </a:txBody>
                  <a:tcPr marL="90365" marR="90365" marT="45183" marB="4518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Recall (%)</a:t>
                      </a:r>
                      <a:endParaRPr lang="en-IN" sz="1800" dirty="0"/>
                    </a:p>
                  </a:txBody>
                  <a:tcPr marL="90365" marR="90365" marT="45183" marB="4518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F1 Score (%)</a:t>
                      </a:r>
                      <a:endParaRPr lang="en-IN" sz="1800" dirty="0"/>
                    </a:p>
                  </a:txBody>
                  <a:tcPr marL="90365" marR="90365" marT="45183" marB="45183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755813"/>
                  </a:ext>
                </a:extLst>
              </a:tr>
              <a:tr h="53583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Random Forest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100.00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100.00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100.00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/>
                        <a:t>100.00</a:t>
                      </a:r>
                    </a:p>
                  </a:txBody>
                  <a:tcPr marL="90365" marR="90365" marT="45183" marB="45183" anchor="ctr"/>
                </a:tc>
                <a:extLst>
                  <a:ext uri="{0D108BD9-81ED-4DB2-BD59-A6C34878D82A}">
                    <a16:rowId xmlns:a16="http://schemas.microsoft.com/office/drawing/2014/main" val="2917146094"/>
                  </a:ext>
                </a:extLst>
              </a:tr>
              <a:tr h="53583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Decision Tree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100.00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100.00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100.00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100.00</a:t>
                      </a:r>
                    </a:p>
                  </a:txBody>
                  <a:tcPr marL="90365" marR="90365" marT="45183" marB="45183" anchor="ctr"/>
                </a:tc>
                <a:extLst>
                  <a:ext uri="{0D108BD9-81ED-4DB2-BD59-A6C34878D82A}">
                    <a16:rowId xmlns:a16="http://schemas.microsoft.com/office/drawing/2014/main" val="4175336169"/>
                  </a:ext>
                </a:extLst>
              </a:tr>
              <a:tr h="53583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Perceptron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98.18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98.44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98.44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98.44</a:t>
                      </a:r>
                    </a:p>
                  </a:txBody>
                  <a:tcPr marL="90365" marR="90365" marT="45183" marB="45183" anchor="ctr"/>
                </a:tc>
                <a:extLst>
                  <a:ext uri="{0D108BD9-81ED-4DB2-BD59-A6C34878D82A}">
                    <a16:rowId xmlns:a16="http://schemas.microsoft.com/office/drawing/2014/main" val="2065958327"/>
                  </a:ext>
                </a:extLst>
              </a:tr>
              <a:tr h="537602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KNN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90.91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96.55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87.50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91.80</a:t>
                      </a:r>
                    </a:p>
                  </a:txBody>
                  <a:tcPr marL="90365" marR="90365" marT="45183" marB="45183" anchor="ctr"/>
                </a:tc>
                <a:extLst>
                  <a:ext uri="{0D108BD9-81ED-4DB2-BD59-A6C34878D82A}">
                    <a16:rowId xmlns:a16="http://schemas.microsoft.com/office/drawing/2014/main" val="597468539"/>
                  </a:ext>
                </a:extLst>
              </a:tr>
              <a:tr h="43167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SVM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90.00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93.44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89.06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91.20</a:t>
                      </a:r>
                    </a:p>
                  </a:txBody>
                  <a:tcPr marL="90365" marR="90365" marT="45183" marB="45183" anchor="ctr"/>
                </a:tc>
                <a:extLst>
                  <a:ext uri="{0D108BD9-81ED-4DB2-BD59-A6C34878D82A}">
                    <a16:rowId xmlns:a16="http://schemas.microsoft.com/office/drawing/2014/main" val="915188170"/>
                  </a:ext>
                </a:extLst>
              </a:tr>
              <a:tr h="64751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Logistic Regression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89.09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93.33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87.50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90.32</a:t>
                      </a:r>
                    </a:p>
                  </a:txBody>
                  <a:tcPr marL="90365" marR="90365" marT="45183" marB="45183" anchor="ctr"/>
                </a:tc>
                <a:extLst>
                  <a:ext uri="{0D108BD9-81ED-4DB2-BD59-A6C34878D82A}">
                    <a16:rowId xmlns:a16="http://schemas.microsoft.com/office/drawing/2014/main" val="1594473957"/>
                  </a:ext>
                </a:extLst>
              </a:tr>
              <a:tr h="53583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Naive Bayes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83.64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96.00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75.00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84.21</a:t>
                      </a:r>
                    </a:p>
                  </a:txBody>
                  <a:tcPr marL="90365" marR="90365" marT="45183" marB="45183" anchor="ctr"/>
                </a:tc>
                <a:extLst>
                  <a:ext uri="{0D108BD9-81ED-4DB2-BD59-A6C34878D82A}">
                    <a16:rowId xmlns:a16="http://schemas.microsoft.com/office/drawing/2014/main" val="1336245893"/>
                  </a:ext>
                </a:extLst>
              </a:tr>
              <a:tr h="53583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LDA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80.91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82.09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85.94</a:t>
                      </a:r>
                    </a:p>
                  </a:txBody>
                  <a:tcPr marL="90365" marR="90365" marT="45183" marB="451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83.97</a:t>
                      </a:r>
                    </a:p>
                  </a:txBody>
                  <a:tcPr marL="90365" marR="90365" marT="45183" marB="45183" anchor="ctr"/>
                </a:tc>
                <a:extLst>
                  <a:ext uri="{0D108BD9-81ED-4DB2-BD59-A6C34878D82A}">
                    <a16:rowId xmlns:a16="http://schemas.microsoft.com/office/drawing/2014/main" val="22986353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BEE168-CEAF-C5E0-B868-E2B3C30737A9}"/>
              </a:ext>
            </a:extLst>
          </p:cNvPr>
          <p:cNvSpPr txBox="1"/>
          <p:nvPr/>
        </p:nvSpPr>
        <p:spPr>
          <a:xfrm>
            <a:off x="665018" y="883227"/>
            <a:ext cx="5430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MODEL PERFORMANCE:</a:t>
            </a:r>
          </a:p>
        </p:txBody>
      </p:sp>
    </p:spTree>
    <p:extLst>
      <p:ext uri="{BB962C8B-B14F-4D97-AF65-F5344CB8AC3E}">
        <p14:creationId xmlns:p14="http://schemas.microsoft.com/office/powerpoint/2010/main" val="16758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FC3205-140B-F2C2-EFFB-6E099894F266}"/>
              </a:ext>
            </a:extLst>
          </p:cNvPr>
          <p:cNvSpPr txBox="1"/>
          <p:nvPr/>
        </p:nvSpPr>
        <p:spPr>
          <a:xfrm>
            <a:off x="665018" y="841664"/>
            <a:ext cx="475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CONFUSION MATRIX: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FE8DF-D756-9544-6634-5FC7C7CD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71" y="4089807"/>
            <a:ext cx="2817711" cy="2246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E119F-6485-3FB8-27A2-E54F34393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51" y="1399536"/>
            <a:ext cx="2767031" cy="2445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0B213-11C2-AEE1-ED74-EFAF56B09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910" y="1294850"/>
            <a:ext cx="2670464" cy="2445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7E9CB-FD5B-BB19-FE95-E35D3418A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380" y="1378369"/>
            <a:ext cx="2861622" cy="2445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6AC2D-CA19-1EB3-B44B-8593DB8D3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199" y="4089807"/>
            <a:ext cx="2910073" cy="23197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1ED83B-7184-3D13-7ED2-40CB10928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075" y="1378369"/>
            <a:ext cx="2557235" cy="22656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F680FE-C227-BD08-0D0E-960A8FBF8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4463" y="4045338"/>
            <a:ext cx="2557235" cy="22461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01769D-067D-0923-B37E-F25AD59C1D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7910" y="3989932"/>
            <a:ext cx="2670463" cy="234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46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044573-987F-7681-D085-EF3F0619A3F8}"/>
              </a:ext>
            </a:extLst>
          </p:cNvPr>
          <p:cNvSpPr txBox="1"/>
          <p:nvPr/>
        </p:nvSpPr>
        <p:spPr>
          <a:xfrm>
            <a:off x="623454" y="758536"/>
            <a:ext cx="9950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CROSS-VALIDATION ACCURACY (MEAN ± STD):</a:t>
            </a:r>
          </a:p>
          <a:p>
            <a:pPr>
              <a:buNone/>
            </a:pPr>
            <a:endParaRPr lang="en-US" b="1" dirty="0"/>
          </a:p>
          <a:p>
            <a:r>
              <a:rPr lang="en-US" dirty="0"/>
              <a:t>Cross-validation was performed to </a:t>
            </a:r>
            <a:r>
              <a:rPr lang="en-US" b="1" dirty="0"/>
              <a:t>assess generalization and avoid overfitting</a:t>
            </a:r>
            <a:r>
              <a:rPr lang="en-US" dirty="0"/>
              <a:t>:</a:t>
            </a:r>
          </a:p>
          <a:p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837CE1-CA15-FFD0-C908-A67EA4F15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11878"/>
              </p:ext>
            </p:extLst>
          </p:nvPr>
        </p:nvGraphicFramePr>
        <p:xfrm>
          <a:off x="2649681" y="2125119"/>
          <a:ext cx="6182591" cy="3784392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117898">
                  <a:extLst>
                    <a:ext uri="{9D8B030D-6E8A-4147-A177-3AD203B41FA5}">
                      <a16:colId xmlns:a16="http://schemas.microsoft.com/office/drawing/2014/main" val="3944333000"/>
                    </a:ext>
                  </a:extLst>
                </a:gridCol>
                <a:gridCol w="3064693">
                  <a:extLst>
                    <a:ext uri="{9D8B030D-6E8A-4147-A177-3AD203B41FA5}">
                      <a16:colId xmlns:a16="http://schemas.microsoft.com/office/drawing/2014/main" val="3679463646"/>
                    </a:ext>
                  </a:extLst>
                </a:gridCol>
              </a:tblGrid>
              <a:tr h="42048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CV Accuracy (%) ± Std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172863"/>
                  </a:ext>
                </a:extLst>
              </a:tr>
              <a:tr h="420488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98.00 ± 2.67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59121"/>
                  </a:ext>
                </a:extLst>
              </a:tr>
              <a:tr h="4204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97.33 ± 2.49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479301"/>
                  </a:ext>
                </a:extLst>
              </a:tr>
              <a:tr h="4204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97.33 ± 2.49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217070"/>
                  </a:ext>
                </a:extLst>
              </a:tr>
              <a:tr h="4204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96.67 ± 2.11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233383"/>
                  </a:ext>
                </a:extLst>
              </a:tr>
              <a:tr h="420488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96.00 ± 2.49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006492"/>
                  </a:ext>
                </a:extLst>
              </a:tr>
              <a:tr h="420488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96.00 ± 3.27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528732"/>
                  </a:ext>
                </a:extLst>
              </a:tr>
              <a:tr h="420488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Naive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95.33 ± 2.67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953409"/>
                  </a:ext>
                </a:extLst>
              </a:tr>
              <a:tr h="420488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Perceptron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72.67 ± 6.46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499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37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27C9-8CD7-CDBB-2F5A-876BC124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1035844" cy="994504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10242" name="Picture 2" descr="Machine Learning Models Can Produce Reliable Results with Limited Training  Data | Lab Manager">
            <a:extLst>
              <a:ext uri="{FF2B5EF4-FFF2-40B4-BE49-F238E27FC236}">
                <a16:creationId xmlns:a16="http://schemas.microsoft.com/office/drawing/2014/main" id="{C1F2C5CF-C6C9-4D3A-0FB4-66FE71B1DF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77" y="601200"/>
            <a:ext cx="11378046" cy="438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102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23D17-E4FC-34EB-EF78-26B1A46D2D4D}"/>
              </a:ext>
            </a:extLst>
          </p:cNvPr>
          <p:cNvSpPr txBox="1"/>
          <p:nvPr/>
        </p:nvSpPr>
        <p:spPr>
          <a:xfrm rot="10800000" flipH="1" flipV="1">
            <a:off x="581192" y="930040"/>
            <a:ext cx="3763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Overall Model Evaluation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16FE08-FFC7-E70A-86A6-937BC29660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 anchor="ctr"/>
          <a:lstStyle/>
          <a:p>
            <a:pPr algn="ctr"/>
            <a:r>
              <a:rPr lang="en-IN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6E891-07D3-DE7F-4D47-429F3F377FB6}"/>
              </a:ext>
            </a:extLst>
          </p:cNvPr>
          <p:cNvSpPr txBox="1"/>
          <p:nvPr/>
        </p:nvSpPr>
        <p:spPr>
          <a:xfrm>
            <a:off x="840964" y="1543236"/>
            <a:ext cx="82581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The performance of all classifiers was evaluated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Train/Test Accuracy</a:t>
            </a:r>
            <a:r>
              <a:rPr lang="en-US" sz="2000" dirty="0"/>
              <a:t> (to check learning capacity and basic generalization)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Cross-Validation Mean ± Std</a:t>
            </a:r>
            <a:r>
              <a:rPr lang="en-US" sz="2000" dirty="0"/>
              <a:t> (to assess stability across different data splits)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Overfitting Risk</a:t>
            </a:r>
            <a:r>
              <a:rPr lang="en-US" sz="2000" dirty="0"/>
              <a:t> (based on performance gaps and complexity).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BC6DD2-B3AA-5D92-FE43-9A0B9AD3C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493591"/>
              </p:ext>
            </p:extLst>
          </p:nvPr>
        </p:nvGraphicFramePr>
        <p:xfrm>
          <a:off x="935181" y="3650253"/>
          <a:ext cx="9375547" cy="731520"/>
        </p:xfrm>
        <a:graphic>
          <a:graphicData uri="http://schemas.openxmlformats.org/drawingml/2006/table">
            <a:tbl>
              <a:tblPr/>
              <a:tblGrid>
                <a:gridCol w="9375547">
                  <a:extLst>
                    <a:ext uri="{9D8B030D-6E8A-4147-A177-3AD203B41FA5}">
                      <a16:colId xmlns:a16="http://schemas.microsoft.com/office/drawing/2014/main" val="20069700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🔝 Best Performing Models (Balanced Performance)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573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b="1" dirty="0"/>
                        <a:t>LDA</a:t>
                      </a:r>
                      <a:r>
                        <a:rPr lang="sv-SE" dirty="0"/>
                        <a:t>, </a:t>
                      </a:r>
                      <a:r>
                        <a:rPr lang="sv-SE" b="1" dirty="0"/>
                        <a:t>Logistic Regression</a:t>
                      </a:r>
                      <a:r>
                        <a:rPr lang="sv-SE" dirty="0"/>
                        <a:t>, </a:t>
                      </a:r>
                      <a:r>
                        <a:rPr lang="sv-SE" b="1" dirty="0"/>
                        <a:t>KNN</a:t>
                      </a:r>
                      <a:r>
                        <a:rPr lang="sv-SE" dirty="0"/>
                        <a:t>, </a:t>
                      </a:r>
                      <a:r>
                        <a:rPr lang="sv-SE" b="1" dirty="0"/>
                        <a:t>SVM</a:t>
                      </a:r>
                      <a:endParaRPr lang="sv-SE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25919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12282E61-1CE2-F660-B96F-1B8A4E38B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128" y="4714599"/>
            <a:ext cx="858264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hese models showed: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CV accuracy (96–98%)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Relatively balanced train-test accuracy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to moderate overfitting risk</a:t>
            </a:r>
          </a:p>
        </p:txBody>
      </p:sp>
    </p:spTree>
    <p:extLst>
      <p:ext uri="{BB962C8B-B14F-4D97-AF65-F5344CB8AC3E}">
        <p14:creationId xmlns:p14="http://schemas.microsoft.com/office/powerpoint/2010/main" val="3020588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E94C87E-6198-3C18-51E1-41548E82E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53" y="1663493"/>
            <a:ext cx="10868893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Models Showing Overfitting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Random Forest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Decision Tree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achieved perfect accuracy on both train and test sets, but had lower CV accuracy (96% and 95.33%), indicating overfitting on the training set.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models may have memorized patterns instead of learning general features, especially due to the small dataset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8BAB8-B253-07CB-EDDD-2ED670B38C15}"/>
              </a:ext>
            </a:extLst>
          </p:cNvPr>
          <p:cNvSpPr txBox="1"/>
          <p:nvPr/>
        </p:nvSpPr>
        <p:spPr>
          <a:xfrm>
            <a:off x="661554" y="4076002"/>
            <a:ext cx="108688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Underperforming Models</a:t>
            </a:r>
          </a:p>
          <a:p>
            <a:pPr>
              <a:buNone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Perceptron</a:t>
            </a:r>
            <a:r>
              <a:rPr lang="en-US" sz="2000" dirty="0"/>
              <a:t> had a lower test accuracy (80%) and </a:t>
            </a:r>
            <a:r>
              <a:rPr lang="en-US" sz="2000" b="1" dirty="0"/>
              <a:t>high variance in CV</a:t>
            </a:r>
            <a:r>
              <a:rPr lang="en-US" sz="2000" dirty="0"/>
              <a:t> (72.67% ± 6.46%), indicating </a:t>
            </a:r>
            <a:r>
              <a:rPr lang="en-US" sz="2000" b="1" dirty="0"/>
              <a:t>instability and poor generalization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Likely suffered from </a:t>
            </a:r>
            <a:r>
              <a:rPr lang="en-US" sz="2000" b="1" dirty="0"/>
              <a:t>underfitting</a:t>
            </a:r>
            <a:r>
              <a:rPr lang="en-US" sz="2000" dirty="0"/>
              <a:t>, possibly due to insufficient model complexity or poor data scaling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90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09C8DA-AB19-3FEE-E463-F5A1DB97A40E}"/>
              </a:ext>
            </a:extLst>
          </p:cNvPr>
          <p:cNvSpPr txBox="1"/>
          <p:nvPr/>
        </p:nvSpPr>
        <p:spPr>
          <a:xfrm>
            <a:off x="706582" y="887969"/>
            <a:ext cx="6094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Most Reliable Classifiers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965F69-A7C1-E9A7-60E0-A20C17A8C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82" y="1594925"/>
            <a:ext cx="1079615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LDA: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Despite moderate train accuracy (75.81%), LDA reached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100% test accuracy and the highest CV performance (98.00 ± 2.67).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suggests LDA was less prone to overfitting, made robust generalizations, and was well-aligned with the data distribution.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C92DC-AC85-40EB-6DC0-B6C1059B83D4}"/>
              </a:ext>
            </a:extLst>
          </p:cNvPr>
          <p:cNvSpPr txBox="1"/>
          <p:nvPr/>
        </p:nvSpPr>
        <p:spPr>
          <a:xfrm>
            <a:off x="706582" y="3833337"/>
            <a:ext cx="1079615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SVM: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 achieved high train (89.52%) and perfect test accuracy (100%), along with a strong cross-validation score (96.67 ± 2.11), indicating reliable performance and good generalization.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balances accuracy and stability well, making it a strong alternative for deployment when interpretability is less critical.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1827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745851"/>
          </a:xfrm>
        </p:spPr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pic>
        <p:nvPicPr>
          <p:cNvPr id="11" name="Content Placeholder 4" descr="Chart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1025" y="2231480"/>
            <a:ext cx="5422900" cy="362535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48B88F-E1CE-9BA3-FC09-4190DFF0A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236523"/>
            <a:ext cx="5422900" cy="3615266"/>
          </a:xfr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8D19-16B4-630E-DB82-9F64E60C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5" cy="752571"/>
          </a:xfrm>
        </p:spPr>
        <p:txBody>
          <a:bodyPr/>
          <a:lstStyle/>
          <a:p>
            <a:r>
              <a:rPr lang="en-IN" dirty="0"/>
              <a:t>AN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5647F-7FB9-1CD3-764F-3C17EF5DD0E8}"/>
              </a:ext>
            </a:extLst>
          </p:cNvPr>
          <p:cNvSpPr txBox="1"/>
          <p:nvPr/>
        </p:nvSpPr>
        <p:spPr>
          <a:xfrm>
            <a:off x="706581" y="2660073"/>
            <a:ext cx="110296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brain is the most advanced part of the nervous system and possesses immensely powerful functions and complex structures. </a:t>
            </a:r>
            <a:r>
              <a:rPr lang="en-US" sz="2000" dirty="0">
                <a:solidFill>
                  <a:srgbClr val="FF0000"/>
                </a:solidFill>
              </a:rPr>
              <a:t>Electroencephalogram (EEG)</a:t>
            </a:r>
            <a:r>
              <a:rPr lang="en-US" sz="2000" dirty="0"/>
              <a:t> is a significant bioelectric signal produced by neural activity that reflects the physiological processes of neurons in the brain and contains a wealth of brain activity information.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7F93-D06F-0606-A098-DE86438EED9F}"/>
              </a:ext>
            </a:extLst>
          </p:cNvPr>
          <p:cNvSpPr txBox="1"/>
          <p:nvPr/>
        </p:nvSpPr>
        <p:spPr>
          <a:xfrm>
            <a:off x="706581" y="4308277"/>
            <a:ext cx="1102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Emotion is at the core of human consciousness, shaping our thoughts, decisions, and interactions. It not only drives our behavior but also manifests as a dynamic interplay between inner experiences and outward physiological expressions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711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77CC-20DF-714C-48A2-2250273E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FUTURE SCOPE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ABBFDD4-020E-C905-4A50-0845993206B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748867" y="2458179"/>
            <a:ext cx="9808296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Real-Time Detection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 live stress/relaxation monitoring using continuous EEG data.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Multi-Emotion Classification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Extend to detect more emotions like calm, anxious, or focused.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Larger Dataset Training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Improve model accuracy by collecting data from more participants.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882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2DC9-4ABA-AB37-952C-6DF4C366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02784"/>
            <a:ext cx="11029616" cy="988332"/>
          </a:xfrm>
        </p:spPr>
        <p:txBody>
          <a:bodyPr/>
          <a:lstStyle/>
          <a:p>
            <a:r>
              <a:rPr lang="en-IN" dirty="0"/>
              <a:t>SOCIAL 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5A4A1-348B-1BEA-A82E-8571F8136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702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🔹 </a:t>
            </a:r>
            <a:r>
              <a:rPr lang="en-US" b="1" dirty="0"/>
              <a:t>Mental Health &amp; Well-Being  </a:t>
            </a:r>
            <a:r>
              <a:rPr lang="en-US" dirty="0"/>
              <a:t>- Helps in detecting stress, anxiety, and emotional states.  - Supports early diagnosis and mental health monitoring.  </a:t>
            </a:r>
          </a:p>
          <a:p>
            <a:pPr marL="0" indent="0">
              <a:buNone/>
            </a:pPr>
            <a:r>
              <a:rPr lang="en-US" dirty="0"/>
              <a:t>🔹 </a:t>
            </a:r>
            <a:r>
              <a:rPr lang="en-US" b="1" dirty="0"/>
              <a:t>Education &amp; Workplace Applications </a:t>
            </a:r>
            <a:r>
              <a:rPr lang="en-US" dirty="0"/>
              <a:t>- Enhances adaptive learning based on emotional states.  - Improves productivity by monitoring stress and focus.  </a:t>
            </a:r>
          </a:p>
          <a:p>
            <a:pPr marL="0" indent="0">
              <a:buNone/>
            </a:pPr>
            <a:r>
              <a:rPr lang="en-US" dirty="0"/>
              <a:t>🔹 </a:t>
            </a:r>
            <a:r>
              <a:rPr lang="en-US" b="1" dirty="0"/>
              <a:t>Human-Computer Interaction (HCI)  </a:t>
            </a:r>
            <a:r>
              <a:rPr lang="en-US" dirty="0"/>
              <a:t>- Enables emotion-based AI systems for personalized user experiences.  - Supports research in neurofeedback and cognitive studies. </a:t>
            </a:r>
          </a:p>
          <a:p>
            <a:pPr marL="0" indent="0">
              <a:buNone/>
            </a:pPr>
            <a:r>
              <a:rPr lang="en-US" dirty="0"/>
              <a:t>🔹 </a:t>
            </a:r>
            <a:r>
              <a:rPr lang="en-US" b="1" dirty="0"/>
              <a:t>Assistive Technology for Disabilities </a:t>
            </a:r>
            <a:r>
              <a:rPr lang="en-US" dirty="0"/>
              <a:t>- Can contribute to Brain-Computer Interface (BCI) applications.  - Helps individuals with disabilities communicate and interact.  </a:t>
            </a:r>
          </a:p>
          <a:p>
            <a:pPr marL="0" indent="0">
              <a:buNone/>
            </a:pPr>
            <a:r>
              <a:rPr lang="en-US" dirty="0"/>
              <a:t>🔹 </a:t>
            </a:r>
            <a:r>
              <a:rPr lang="en-US" b="1" dirty="0"/>
              <a:t>Rehabilitation &amp; Healthcare  </a:t>
            </a:r>
            <a:r>
              <a:rPr lang="en-US" dirty="0"/>
              <a:t>- EEG-based monitoring aids stroke recovery and motor rehabilitation.  - Supports patients with spinal cord injuries through neurofeedback.  </a:t>
            </a:r>
          </a:p>
          <a:p>
            <a:pPr marL="0" indent="0">
              <a:buNone/>
            </a:pPr>
            <a:r>
              <a:rPr lang="en-US" dirty="0"/>
              <a:t>🔹 </a:t>
            </a:r>
            <a:r>
              <a:rPr lang="en-US" b="1" dirty="0"/>
              <a:t>Future Potential </a:t>
            </a:r>
            <a:r>
              <a:rPr lang="en-US" dirty="0"/>
              <a:t>- Expands into smart wearables, mental health apps, and BCI-controlled devices.  - Provides affordable emotion monitoring for diverse applications.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D26C51-417E-FFD6-DD51-8AEFEA977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9236" y="1995055"/>
            <a:ext cx="5422389" cy="4488872"/>
          </a:xfrm>
        </p:spPr>
      </p:pic>
    </p:spTree>
    <p:extLst>
      <p:ext uri="{BB962C8B-B14F-4D97-AF65-F5344CB8AC3E}">
        <p14:creationId xmlns:p14="http://schemas.microsoft.com/office/powerpoint/2010/main" val="1686909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550E8F-2149-3F01-5460-622DC574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62962"/>
          </a:xfrm>
        </p:spPr>
        <p:txBody>
          <a:bodyPr/>
          <a:lstStyle/>
          <a:p>
            <a:r>
              <a:rPr lang="en-IN" dirty="0"/>
              <a:t>References: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59FFB6F-9808-2013-9C0C-FC00D98936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078028"/>
            <a:ext cx="11029616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Jalilifard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A., et al. (2016). Classification of human emotions from EEG signals using SVM and LDA Classifiers. Academia.edu.  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https://www.academia.edu/25962576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Gómez, A., Quintero, L., López, N., et al. (2017). An approach to Emotion Recognition in Single-channel EEG Signals using Stationary Wavelet Transform. In CLAIB 2016, IFMBE Proc., vol. 60, Springer.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https://doi.org/10.1007/978-981-10-4086-3_39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Morsalin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S. M. S. (2020). Front-End Circuit Design for EEG Signal. Master’s Thesis,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Nanhua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University.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Mamee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T.,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Manorost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P.,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Chamroon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C.,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Thunsiri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K. (2023). Comparative Analysis of AD8232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BioAmp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EXG Pill Analog Front-End Devices in ECG Signal Processing. In 2023 ICSSIP.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https://ieeexplore.ieee.org/document/10351452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Saptono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D., Wahyudi, B., &amp; Irawan, B. (2016). Design of EEG Signal Acquisition System Using Arduino MEGA1280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EEGAnalyzer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MATEC Web Conf., 75, 04003.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https://doi.org/10.1051/matecconf/20167504003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BioAmp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EXG Pill (2022). Recording EEG from Visual Cortex Using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BioAmp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Instructables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https://www.instructables.com/Recording-EEG-From-Visual-Cortex-Using-BioAmp-EXG-/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Li, X., Song, D., Zhang, P., &amp; Hou, Y. (2022). EEG-Based Emotion Recognition: A Tutorial and Review. arXiv:2203.11279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https://arxiv.org/abs/2203.11279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Yutian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T., et al. (2024). Design and Implementation of an Emotion Analysis System Based on EEG Signals. arXiv:2405.16121.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https://arxiv.org/abs/2405.16121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410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0083" y="2084244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C4F86E-7531-7621-D47B-4E63E7C02F54}"/>
              </a:ext>
            </a:extLst>
          </p:cNvPr>
          <p:cNvSpPr txBox="1"/>
          <p:nvPr/>
        </p:nvSpPr>
        <p:spPr>
          <a:xfrm>
            <a:off x="602672" y="1710311"/>
            <a:ext cx="11087101" cy="234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Emotion recognition is crucial for mental health monitoring, human-computer interaction, neurofeedback, and affective computing.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Traditional EEG systems, however, are expensive, bulky, and require complex setups with numerous electrodes, limiting their accessibility and practicality for everyday use. </a:t>
            </a:r>
          </a:p>
          <a:p>
            <a:pPr algn="just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5ED40-5BAE-6C24-4670-E68B7B9E530E}"/>
              </a:ext>
            </a:extLst>
          </p:cNvPr>
          <p:cNvSpPr txBox="1"/>
          <p:nvPr/>
        </p:nvSpPr>
        <p:spPr>
          <a:xfrm>
            <a:off x="716973" y="1039091"/>
            <a:ext cx="6151418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 dirty="0"/>
              <a:t>PROBLEM STATEMENT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65823-506C-762F-D812-DAFAC8C23E35}"/>
              </a:ext>
            </a:extLst>
          </p:cNvPr>
          <p:cNvSpPr txBox="1"/>
          <p:nvPr/>
        </p:nvSpPr>
        <p:spPr>
          <a:xfrm>
            <a:off x="852056" y="3899575"/>
            <a:ext cx="327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SOLUTION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7ED73-C340-ADFA-7046-B99C8AD40029}"/>
              </a:ext>
            </a:extLst>
          </p:cNvPr>
          <p:cNvSpPr txBox="1"/>
          <p:nvPr/>
        </p:nvSpPr>
        <p:spPr>
          <a:xfrm>
            <a:off x="852056" y="4405745"/>
            <a:ext cx="10837718" cy="142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A 3-electrode system provides a compact, cost-effective, and user-friendly alternative while maintaining reliable performance along with a </a:t>
            </a:r>
            <a:r>
              <a:rPr lang="en-US" sz="2000" dirty="0" err="1"/>
              <a:t>BioAmp</a:t>
            </a:r>
            <a:r>
              <a:rPr lang="en-US" sz="2000" dirty="0"/>
              <a:t> EXG Pill, a compact biopotential sensor, and Arduino Uno provides an affordable and efficient solution for recording EEG signals and Emotion recognition.</a:t>
            </a:r>
          </a:p>
        </p:txBody>
      </p:sp>
    </p:spTree>
    <p:extLst>
      <p:ext uri="{BB962C8B-B14F-4D97-AF65-F5344CB8AC3E}">
        <p14:creationId xmlns:p14="http://schemas.microsoft.com/office/powerpoint/2010/main" val="21524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707619-943E-E939-1CEE-F7AE5A16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503880"/>
            <a:ext cx="11029616" cy="56673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AIM &amp; OBJECTIVE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C01CD1-AAFC-7C49-F1C7-BD551E62A4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520" b="22520"/>
          <a:stretch/>
        </p:blipFill>
        <p:spPr>
          <a:xfrm>
            <a:off x="450570" y="1153391"/>
            <a:ext cx="11290859" cy="4021282"/>
          </a:xfrm>
        </p:spPr>
      </p:pic>
    </p:spTree>
    <p:extLst>
      <p:ext uri="{BB962C8B-B14F-4D97-AF65-F5344CB8AC3E}">
        <p14:creationId xmlns:p14="http://schemas.microsoft.com/office/powerpoint/2010/main" val="298408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97515-7D2B-5B3A-D0BE-19A94A932AD7}"/>
              </a:ext>
            </a:extLst>
          </p:cNvPr>
          <p:cNvSpPr txBox="1"/>
          <p:nvPr/>
        </p:nvSpPr>
        <p:spPr>
          <a:xfrm>
            <a:off x="675409" y="820882"/>
            <a:ext cx="515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AIM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372D8-E2E2-EFFF-077E-6ECE14C9C6CB}"/>
              </a:ext>
            </a:extLst>
          </p:cNvPr>
          <p:cNvSpPr txBox="1"/>
          <p:nvPr/>
        </p:nvSpPr>
        <p:spPr>
          <a:xfrm>
            <a:off x="675409" y="1527069"/>
            <a:ext cx="10931237" cy="9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To develop a portable, real-time EEG-based emotion recognition system with a 3-electrode setup using the </a:t>
            </a:r>
            <a:r>
              <a:rPr lang="en-US" sz="2000" dirty="0" err="1"/>
              <a:t>BioAmp</a:t>
            </a:r>
            <a:r>
              <a:rPr lang="en-US" sz="2000" dirty="0"/>
              <a:t> EXG Pill, ensuring low cost, ease of use, and accurate classification of emotions.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AA442-745B-336D-47FC-FB46E6A4FFA3}"/>
              </a:ext>
            </a:extLst>
          </p:cNvPr>
          <p:cNvSpPr txBox="1"/>
          <p:nvPr/>
        </p:nvSpPr>
        <p:spPr>
          <a:xfrm>
            <a:off x="675409" y="3059668"/>
            <a:ext cx="315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OBJECTIVES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EB38D-C14A-3AB8-A75D-E88383851A94}"/>
              </a:ext>
            </a:extLst>
          </p:cNvPr>
          <p:cNvSpPr txBox="1"/>
          <p:nvPr/>
        </p:nvSpPr>
        <p:spPr>
          <a:xfrm>
            <a:off x="675409" y="3906982"/>
            <a:ext cx="11024755" cy="234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To design and implement an EEG acquisition system using </a:t>
            </a:r>
            <a:r>
              <a:rPr lang="en-IN" sz="2000" b="1" dirty="0"/>
              <a:t>single channel three electrodes system</a:t>
            </a:r>
            <a:r>
              <a:rPr lang="en-IN" sz="2000" dirty="0"/>
              <a:t>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To integrate the </a:t>
            </a:r>
            <a:r>
              <a:rPr lang="en-IN" sz="2000" dirty="0" err="1"/>
              <a:t>BioAmp</a:t>
            </a:r>
            <a:r>
              <a:rPr lang="en-IN" sz="2000" dirty="0"/>
              <a:t> EXG Pill with an Arduino UNO R3 for signal acquisition and use of software for real-time signal visualization and emotion detection.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To validate the system's accuracy in detecting emotions specifically stress and relaxation.</a:t>
            </a:r>
          </a:p>
        </p:txBody>
      </p:sp>
    </p:spTree>
    <p:extLst>
      <p:ext uri="{BB962C8B-B14F-4D97-AF65-F5344CB8AC3E}">
        <p14:creationId xmlns:p14="http://schemas.microsoft.com/office/powerpoint/2010/main" val="225205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D43-8D44-9667-F122-7BA490EB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202544"/>
            <a:ext cx="11029616" cy="566738"/>
          </a:xfrm>
        </p:spPr>
        <p:txBody>
          <a:bodyPr>
            <a:noAutofit/>
          </a:bodyPr>
          <a:lstStyle/>
          <a:p>
            <a:pPr algn="ctr"/>
            <a:r>
              <a:rPr lang="en-IN" sz="3200" dirty="0"/>
              <a:t>Literature review</a:t>
            </a:r>
          </a:p>
        </p:txBody>
      </p:sp>
      <p:pic>
        <p:nvPicPr>
          <p:cNvPr id="1026" name="Picture 2" descr="EEG Electrode Placement: Fixed vs. Variable | Bitbrain">
            <a:extLst>
              <a:ext uri="{FF2B5EF4-FFF2-40B4-BE49-F238E27FC236}">
                <a16:creationId xmlns:a16="http://schemas.microsoft.com/office/drawing/2014/main" id="{A2444AB2-5448-3452-E14E-C21A3D7C143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6" b="24506"/>
          <a:stretch>
            <a:fillRect/>
          </a:stretch>
        </p:blipFill>
        <p:spPr bwMode="auto">
          <a:xfrm>
            <a:off x="450569" y="1171225"/>
            <a:ext cx="11290859" cy="355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19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64D3D-C582-74B1-229B-B76606103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756027"/>
              </p:ext>
            </p:extLst>
          </p:nvPr>
        </p:nvGraphicFramePr>
        <p:xfrm>
          <a:off x="706582" y="768927"/>
          <a:ext cx="10827327" cy="562148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45280">
                  <a:extLst>
                    <a:ext uri="{9D8B030D-6E8A-4147-A177-3AD203B41FA5}">
                      <a16:colId xmlns:a16="http://schemas.microsoft.com/office/drawing/2014/main" val="2231420346"/>
                    </a:ext>
                  </a:extLst>
                </a:gridCol>
                <a:gridCol w="2450711">
                  <a:extLst>
                    <a:ext uri="{9D8B030D-6E8A-4147-A177-3AD203B41FA5}">
                      <a16:colId xmlns:a16="http://schemas.microsoft.com/office/drawing/2014/main" val="1481818035"/>
                    </a:ext>
                  </a:extLst>
                </a:gridCol>
                <a:gridCol w="1396103">
                  <a:extLst>
                    <a:ext uri="{9D8B030D-6E8A-4147-A177-3AD203B41FA5}">
                      <a16:colId xmlns:a16="http://schemas.microsoft.com/office/drawing/2014/main" val="2171309526"/>
                    </a:ext>
                  </a:extLst>
                </a:gridCol>
                <a:gridCol w="2008781">
                  <a:extLst>
                    <a:ext uri="{9D8B030D-6E8A-4147-A177-3AD203B41FA5}">
                      <a16:colId xmlns:a16="http://schemas.microsoft.com/office/drawing/2014/main" val="319589600"/>
                    </a:ext>
                  </a:extLst>
                </a:gridCol>
                <a:gridCol w="4526452">
                  <a:extLst>
                    <a:ext uri="{9D8B030D-6E8A-4147-A177-3AD203B41FA5}">
                      <a16:colId xmlns:a16="http://schemas.microsoft.com/office/drawing/2014/main" val="2899839110"/>
                    </a:ext>
                  </a:extLst>
                </a:gridCol>
              </a:tblGrid>
              <a:tr h="460106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No.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Author(s)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Year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Publication Source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Conclusion/Takeaway</a:t>
                      </a:r>
                    </a:p>
                  </a:txBody>
                  <a:tcPr marL="23339" marR="23339" marT="11670" marB="11670" anchor="ctr"/>
                </a:tc>
                <a:extLst>
                  <a:ext uri="{0D108BD9-81ED-4DB2-BD59-A6C34878D82A}">
                    <a16:rowId xmlns:a16="http://schemas.microsoft.com/office/drawing/2014/main" val="295675345"/>
                  </a:ext>
                </a:extLst>
              </a:tr>
              <a:tr h="1436926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1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Jalilifard, A., Brigante Pizzolato, E., Kafiul Islam, M.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2016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IEEE Engineering in Medicine and Biology Conference</a:t>
                      </a:r>
                    </a:p>
                    <a:p>
                      <a:pPr algn="just"/>
                      <a:endParaRPr lang="en-US" sz="1400" dirty="0"/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Demonstrated </a:t>
                      </a:r>
                      <a:r>
                        <a:rPr lang="en-US" sz="1400" b="1" dirty="0"/>
                        <a:t>92–94% accuracy</a:t>
                      </a:r>
                      <a:r>
                        <a:rPr lang="en-US" sz="1400" dirty="0"/>
                        <a:t> with a </a:t>
                      </a:r>
                      <a:r>
                        <a:rPr lang="en-US" sz="1400" b="1" dirty="0"/>
                        <a:t>single electrode</a:t>
                      </a:r>
                      <a:r>
                        <a:rPr lang="en-US" sz="1400" dirty="0"/>
                        <a:t> (scalp EEG) using SVM and KNN. Minimal setup for emotion recognition. confirms </a:t>
                      </a:r>
                      <a:r>
                        <a:rPr lang="en-US" sz="1400" b="1" dirty="0"/>
                        <a:t>single-electrode EEG</a:t>
                      </a:r>
                      <a:r>
                        <a:rPr lang="en-US" sz="1400" dirty="0"/>
                        <a:t>'s effectiveness for emotion recognition</a:t>
                      </a:r>
                    </a:p>
                  </a:txBody>
                  <a:tcPr marL="23339" marR="23339" marT="11670" marB="11670" anchor="ctr"/>
                </a:tc>
                <a:extLst>
                  <a:ext uri="{0D108BD9-81ED-4DB2-BD59-A6C34878D82A}">
                    <a16:rowId xmlns:a16="http://schemas.microsoft.com/office/drawing/2014/main" val="4196137593"/>
                  </a:ext>
                </a:extLst>
              </a:tr>
              <a:tr h="87446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Li, J. W., Zeng, X., &amp; Zhao, H.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2023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Frontiers in Neuroscience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92% accuracy</a:t>
                      </a:r>
                      <a:r>
                        <a:rPr lang="en-US" sz="1400"/>
                        <a:t> using </a:t>
                      </a:r>
                      <a:r>
                        <a:rPr lang="en-US" sz="1400" b="1"/>
                        <a:t>single-channel</a:t>
                      </a:r>
                      <a:r>
                        <a:rPr lang="en-US" sz="1400"/>
                        <a:t> through </a:t>
                      </a:r>
                      <a:r>
                        <a:rPr lang="en-US" sz="1400" b="1"/>
                        <a:t>brain rhythm code</a:t>
                      </a:r>
                      <a:r>
                        <a:rPr lang="en-US" sz="1400"/>
                        <a:t>, supporting efficient emotion recognition systems.</a:t>
                      </a:r>
                    </a:p>
                  </a:txBody>
                  <a:tcPr marL="23339" marR="23339" marT="11670" marB="11670" anchor="ctr"/>
                </a:tc>
                <a:extLst>
                  <a:ext uri="{0D108BD9-81ED-4DB2-BD59-A6C34878D82A}">
                    <a16:rowId xmlns:a16="http://schemas.microsoft.com/office/drawing/2014/main" val="2817598828"/>
                  </a:ext>
                </a:extLst>
              </a:tr>
              <a:tr h="105134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Gómez, A., Quintero, L., López, N., Castro, J., Villa, L., Mejía, G.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2017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VII Latin American Congress on Biomedical Engineering CLAIB 2016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Used </a:t>
                      </a:r>
                      <a:r>
                        <a:rPr lang="en-US" sz="1400" b="1" dirty="0"/>
                        <a:t>Stationary Wavelet Transform</a:t>
                      </a:r>
                      <a:r>
                        <a:rPr lang="en-US" sz="1400" dirty="0"/>
                        <a:t> for emotion classification with a single-channel EEG system. Significant for signal processing in emotion recognition.</a:t>
                      </a:r>
                    </a:p>
                  </a:txBody>
                  <a:tcPr marL="23339" marR="23339" marT="11670" marB="11670" anchor="ctr"/>
                </a:tc>
                <a:extLst>
                  <a:ext uri="{0D108BD9-81ED-4DB2-BD59-A6C34878D82A}">
                    <a16:rowId xmlns:a16="http://schemas.microsoft.com/office/drawing/2014/main" val="4141625420"/>
                  </a:ext>
                </a:extLst>
              </a:tr>
              <a:tr h="996492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4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Mamee</a:t>
                      </a:r>
                      <a:r>
                        <a:rPr lang="en-US" sz="1400" dirty="0"/>
                        <a:t>, T., </a:t>
                      </a:r>
                      <a:r>
                        <a:rPr lang="en-US" sz="1400" dirty="0" err="1"/>
                        <a:t>Manorost</a:t>
                      </a:r>
                      <a:r>
                        <a:rPr lang="en-US" sz="1400" dirty="0"/>
                        <a:t>, P., </a:t>
                      </a:r>
                      <a:r>
                        <a:rPr lang="en-US" sz="1400" dirty="0" err="1"/>
                        <a:t>Chamroon</a:t>
                      </a:r>
                      <a:r>
                        <a:rPr lang="en-US" sz="1400" dirty="0"/>
                        <a:t>, C., &amp; </a:t>
                      </a:r>
                      <a:r>
                        <a:rPr lang="en-US" sz="1400" dirty="0" err="1"/>
                        <a:t>Thunsiri</a:t>
                      </a:r>
                      <a:r>
                        <a:rPr lang="en-US" sz="1400" dirty="0"/>
                        <a:t>, K.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2023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IEEE Conference on ECG Signal Processing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BioAmp</a:t>
                      </a:r>
                      <a:r>
                        <a:rPr lang="en-US" sz="1400" b="1" dirty="0"/>
                        <a:t> EXG Pill</a:t>
                      </a:r>
                      <a:r>
                        <a:rPr lang="en-US" sz="1400" dirty="0"/>
                        <a:t> shows superior signal acquisition in comparison to AD8232, offering better performance for EEG-based emotion tasks.</a:t>
                      </a:r>
                    </a:p>
                  </a:txBody>
                  <a:tcPr marL="23339" marR="23339" marT="11670" marB="11670" anchor="ctr"/>
                </a:tc>
                <a:extLst>
                  <a:ext uri="{0D108BD9-81ED-4DB2-BD59-A6C34878D82A}">
                    <a16:rowId xmlns:a16="http://schemas.microsoft.com/office/drawing/2014/main" val="4192762925"/>
                  </a:ext>
                </a:extLst>
              </a:tr>
              <a:tr h="80215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Sandesh, R. S., &amp; Venkatesan, N.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2015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Advances in Computing and Communications</a:t>
                      </a:r>
                    </a:p>
                  </a:txBody>
                  <a:tcPr marL="23339" marR="23339" marT="11670" marB="116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Provides insights into designing </a:t>
                      </a:r>
                      <a:r>
                        <a:rPr lang="en-US" sz="1400" b="1" dirty="0"/>
                        <a:t>single-channel bio signal amplifiers</a:t>
                      </a:r>
                      <a:r>
                        <a:rPr lang="en-US" sz="1400" dirty="0"/>
                        <a:t>, essential for your EEG signal acquisition setup.</a:t>
                      </a:r>
                    </a:p>
                  </a:txBody>
                  <a:tcPr marL="23339" marR="23339" marT="11670" marB="11670" anchor="ctr"/>
                </a:tc>
                <a:extLst>
                  <a:ext uri="{0D108BD9-81ED-4DB2-BD59-A6C34878D82A}">
                    <a16:rowId xmlns:a16="http://schemas.microsoft.com/office/drawing/2014/main" val="1228787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43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6E3D1D-C735-D685-AB49-660FD273E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80991"/>
              </p:ext>
            </p:extLst>
          </p:nvPr>
        </p:nvGraphicFramePr>
        <p:xfrm>
          <a:off x="578427" y="758536"/>
          <a:ext cx="11142518" cy="583198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98044">
                  <a:extLst>
                    <a:ext uri="{9D8B030D-6E8A-4147-A177-3AD203B41FA5}">
                      <a16:colId xmlns:a16="http://schemas.microsoft.com/office/drawing/2014/main" val="597499079"/>
                    </a:ext>
                  </a:extLst>
                </a:gridCol>
                <a:gridCol w="2437646">
                  <a:extLst>
                    <a:ext uri="{9D8B030D-6E8A-4147-A177-3AD203B41FA5}">
                      <a16:colId xmlns:a16="http://schemas.microsoft.com/office/drawing/2014/main" val="3655258334"/>
                    </a:ext>
                  </a:extLst>
                </a:gridCol>
                <a:gridCol w="1405929">
                  <a:extLst>
                    <a:ext uri="{9D8B030D-6E8A-4147-A177-3AD203B41FA5}">
                      <a16:colId xmlns:a16="http://schemas.microsoft.com/office/drawing/2014/main" val="1981575398"/>
                    </a:ext>
                  </a:extLst>
                </a:gridCol>
                <a:gridCol w="2056435">
                  <a:extLst>
                    <a:ext uri="{9D8B030D-6E8A-4147-A177-3AD203B41FA5}">
                      <a16:colId xmlns:a16="http://schemas.microsoft.com/office/drawing/2014/main" val="1389781818"/>
                    </a:ext>
                  </a:extLst>
                </a:gridCol>
                <a:gridCol w="4644464">
                  <a:extLst>
                    <a:ext uri="{9D8B030D-6E8A-4147-A177-3AD203B41FA5}">
                      <a16:colId xmlns:a16="http://schemas.microsoft.com/office/drawing/2014/main" val="180844351"/>
                    </a:ext>
                  </a:extLst>
                </a:gridCol>
              </a:tblGrid>
              <a:tr h="229650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No.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Author(s)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Year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Publication Source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Conclusion/Takeaway</a:t>
                      </a:r>
                    </a:p>
                  </a:txBody>
                  <a:tcPr marL="29369" marR="29369" marT="14684" marB="14684" anchor="ctr"/>
                </a:tc>
                <a:extLst>
                  <a:ext uri="{0D108BD9-81ED-4DB2-BD59-A6C34878D82A}">
                    <a16:rowId xmlns:a16="http://schemas.microsoft.com/office/drawing/2014/main" val="1156075570"/>
                  </a:ext>
                </a:extLst>
              </a:tr>
              <a:tr h="103710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6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Saptono, D., Wahyudi, B., &amp; Irawan, B.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2016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MATEC Web of Conferences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Demonstrates a practical setup for </a:t>
                      </a:r>
                      <a:r>
                        <a:rPr lang="en-IN" sz="1400" b="1"/>
                        <a:t>EEG signal acquisition</a:t>
                      </a:r>
                      <a:r>
                        <a:rPr lang="en-IN" sz="1400"/>
                        <a:t> using </a:t>
                      </a:r>
                      <a:r>
                        <a:rPr lang="en-IN" sz="1400" b="1"/>
                        <a:t>Arduino</a:t>
                      </a:r>
                      <a:r>
                        <a:rPr lang="en-IN" sz="1400"/>
                        <a:t> and </a:t>
                      </a:r>
                      <a:r>
                        <a:rPr lang="en-IN" sz="1400" b="1"/>
                        <a:t>EEGAnalyzer</a:t>
                      </a:r>
                      <a:r>
                        <a:rPr lang="en-IN" sz="1400"/>
                        <a:t>, relevant for DIY setups.</a:t>
                      </a:r>
                    </a:p>
                  </a:txBody>
                  <a:tcPr marL="29369" marR="29369" marT="14684" marB="14684" anchor="ctr"/>
                </a:tc>
                <a:extLst>
                  <a:ext uri="{0D108BD9-81ED-4DB2-BD59-A6C34878D82A}">
                    <a16:rowId xmlns:a16="http://schemas.microsoft.com/office/drawing/2014/main" val="3114036244"/>
                  </a:ext>
                </a:extLst>
              </a:tr>
              <a:tr h="123897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7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Lopez, R.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2022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GitHub Repository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Collection of </a:t>
                      </a:r>
                      <a:r>
                        <a:rPr lang="en-US" sz="1400" b="1"/>
                        <a:t>EEG-based projects</a:t>
                      </a:r>
                      <a:r>
                        <a:rPr lang="en-US" sz="1400"/>
                        <a:t>, offering open-source resources for emotion recognition research. Ideal for project inspiration.</a:t>
                      </a:r>
                    </a:p>
                  </a:txBody>
                  <a:tcPr marL="29369" marR="29369" marT="14684" marB="14684" anchor="ctr"/>
                </a:tc>
                <a:extLst>
                  <a:ext uri="{0D108BD9-81ED-4DB2-BD59-A6C34878D82A}">
                    <a16:rowId xmlns:a16="http://schemas.microsoft.com/office/drawing/2014/main" val="760544898"/>
                  </a:ext>
                </a:extLst>
              </a:tr>
              <a:tr h="123897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8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BioAmp EXG Pill (2022)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2022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Instructables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Step-by-step guide for implementing </a:t>
                      </a:r>
                      <a:r>
                        <a:rPr lang="en-US" sz="1400" b="1"/>
                        <a:t>frontal EEG</a:t>
                      </a:r>
                      <a:r>
                        <a:rPr lang="en-US" sz="1400"/>
                        <a:t> using </a:t>
                      </a:r>
                      <a:r>
                        <a:rPr lang="en-US" sz="1400" b="1"/>
                        <a:t>BioAmp EXG Pill</a:t>
                      </a:r>
                      <a:r>
                        <a:rPr lang="en-US" sz="1400"/>
                        <a:t>. Key for integrating hardware into emotion recognition systems.</a:t>
                      </a:r>
                    </a:p>
                  </a:txBody>
                  <a:tcPr marL="29369" marR="29369" marT="14684" marB="14684" anchor="ctr"/>
                </a:tc>
                <a:extLst>
                  <a:ext uri="{0D108BD9-81ED-4DB2-BD59-A6C34878D82A}">
                    <a16:rowId xmlns:a16="http://schemas.microsoft.com/office/drawing/2014/main" val="3210347709"/>
                  </a:ext>
                </a:extLst>
              </a:tr>
              <a:tr h="103710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Morsalin, S. M. S.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2020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Master’s Program of Green Technology for Sustainability, Nanhua University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Offers essential knowledge on </a:t>
                      </a:r>
                      <a:r>
                        <a:rPr lang="en-US" sz="1400" b="1"/>
                        <a:t>front-end circuit design</a:t>
                      </a:r>
                      <a:r>
                        <a:rPr lang="en-US" sz="1400"/>
                        <a:t> for EEG systems, aligning with your hardware-based approach.</a:t>
                      </a:r>
                    </a:p>
                  </a:txBody>
                  <a:tcPr marL="29369" marR="29369" marT="14684" marB="14684" anchor="ctr"/>
                </a:tc>
                <a:extLst>
                  <a:ext uri="{0D108BD9-81ED-4DB2-BD59-A6C34878D82A}">
                    <a16:rowId xmlns:a16="http://schemas.microsoft.com/office/drawing/2014/main" val="2538316299"/>
                  </a:ext>
                </a:extLst>
              </a:tr>
              <a:tr h="103710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10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Li, X., Song, D., Zhang, P., &amp; Hou, Y.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2022</a:t>
                      </a:r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err="1"/>
                        <a:t>arXiv</a:t>
                      </a:r>
                      <a:endParaRPr lang="en-IN" sz="1400" dirty="0"/>
                    </a:p>
                    <a:p>
                      <a:pPr algn="ctr"/>
                      <a:endParaRPr lang="en-US" sz="1400" dirty="0"/>
                    </a:p>
                  </a:txBody>
                  <a:tcPr marL="29369" marR="29369" marT="14684" marB="1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Provides a comprehensive review of EEG-based emotion recognition pipelines, classifiers (SVM, LDA), and electrode regions. Supports classifier integration for emotion tasks.</a:t>
                      </a:r>
                    </a:p>
                  </a:txBody>
                  <a:tcPr marL="29369" marR="29369" marT="14684" marB="14684" anchor="ctr"/>
                </a:tc>
                <a:extLst>
                  <a:ext uri="{0D108BD9-81ED-4DB2-BD59-A6C34878D82A}">
                    <a16:rowId xmlns:a16="http://schemas.microsoft.com/office/drawing/2014/main" val="1609251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8269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2000</TotalTime>
  <Words>2252</Words>
  <Application>Microsoft Office PowerPoint</Application>
  <PresentationFormat>Widescreen</PresentationFormat>
  <Paragraphs>320</Paragraphs>
  <Slides>33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-apple-system</vt:lpstr>
      <vt:lpstr>Arial</vt:lpstr>
      <vt:lpstr>Calibri</vt:lpstr>
      <vt:lpstr>Courier New</vt:lpstr>
      <vt:lpstr>Gill Sans MT</vt:lpstr>
      <vt:lpstr>myriad-pro</vt:lpstr>
      <vt:lpstr>Times New Roman</vt:lpstr>
      <vt:lpstr>Wingdings</vt:lpstr>
      <vt:lpstr>Wingdings 2</vt:lpstr>
      <vt:lpstr>Custom</vt:lpstr>
      <vt:lpstr>FRONTAL EEG BASED EMOTION RECOGNITION USING A 3-ELECTRODE SYSTEM</vt:lpstr>
      <vt:lpstr>PowerPoint Presentation</vt:lpstr>
      <vt:lpstr>AN INTRODUCTION</vt:lpstr>
      <vt:lpstr>PowerPoint Presentation</vt:lpstr>
      <vt:lpstr>AIM &amp; OBJECTIVE</vt:lpstr>
      <vt:lpstr>PowerPoint Presentation</vt:lpstr>
      <vt:lpstr>Literature review</vt:lpstr>
      <vt:lpstr>PowerPoint Presentation</vt:lpstr>
      <vt:lpstr>PowerPoint Presentation</vt:lpstr>
      <vt:lpstr>METHODOLOGY &amp; PROGRESS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PowerPoint Presentation</vt:lpstr>
      <vt:lpstr>PowerPoint Presentation</vt:lpstr>
      <vt:lpstr>Cost analysis </vt:lpstr>
      <vt:lpstr>FUTURE SCOPE</vt:lpstr>
      <vt:lpstr>SOCIAL RELEVANCE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Arunima Sudheer</dc:creator>
  <cp:lastModifiedBy>Arunima Sudheer</cp:lastModifiedBy>
  <cp:revision>7</cp:revision>
  <dcterms:created xsi:type="dcterms:W3CDTF">2025-02-26T18:05:42Z</dcterms:created>
  <dcterms:modified xsi:type="dcterms:W3CDTF">2025-12-04T17:59:13Z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